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C05-A940-440A-8FEF-FB92680F6E0C}" type="datetimeFigureOut">
              <a:rPr lang="es-MX" smtClean="0"/>
              <a:t>12/04/2016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70D9-9846-4BB3-BE43-48D2C1905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629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C05-A940-440A-8FEF-FB92680F6E0C}" type="datetimeFigureOut">
              <a:rPr lang="es-MX" smtClean="0"/>
              <a:t>12/04/2016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70D9-9846-4BB3-BE43-48D2C1905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527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C05-A940-440A-8FEF-FB92680F6E0C}" type="datetimeFigureOut">
              <a:rPr lang="es-MX" smtClean="0"/>
              <a:t>12/04/2016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70D9-9846-4BB3-BE43-48D2C1905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895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C05-A940-440A-8FEF-FB92680F6E0C}" type="datetimeFigureOut">
              <a:rPr lang="es-MX" smtClean="0"/>
              <a:t>12/04/2016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70D9-9846-4BB3-BE43-48D2C1905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373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C05-A940-440A-8FEF-FB92680F6E0C}" type="datetimeFigureOut">
              <a:rPr lang="es-MX" smtClean="0"/>
              <a:t>12/04/2016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70D9-9846-4BB3-BE43-48D2C1905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943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C05-A940-440A-8FEF-FB92680F6E0C}" type="datetimeFigureOut">
              <a:rPr lang="es-MX" smtClean="0"/>
              <a:t>12/04/2016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70D9-9846-4BB3-BE43-48D2C1905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4145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C05-A940-440A-8FEF-FB92680F6E0C}" type="datetimeFigureOut">
              <a:rPr lang="es-MX" smtClean="0"/>
              <a:t>12/04/2016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70D9-9846-4BB3-BE43-48D2C1905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651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C05-A940-440A-8FEF-FB92680F6E0C}" type="datetimeFigureOut">
              <a:rPr lang="es-MX" smtClean="0"/>
              <a:t>12/04/2016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70D9-9846-4BB3-BE43-48D2C1905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5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C05-A940-440A-8FEF-FB92680F6E0C}" type="datetimeFigureOut">
              <a:rPr lang="es-MX" smtClean="0"/>
              <a:t>12/04/2016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70D9-9846-4BB3-BE43-48D2C1905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0108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C05-A940-440A-8FEF-FB92680F6E0C}" type="datetimeFigureOut">
              <a:rPr lang="es-MX" smtClean="0"/>
              <a:t>12/04/2016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70D9-9846-4BB3-BE43-48D2C1905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996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C05-A940-440A-8FEF-FB92680F6E0C}" type="datetimeFigureOut">
              <a:rPr lang="es-MX" smtClean="0"/>
              <a:t>12/04/2016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70D9-9846-4BB3-BE43-48D2C1905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334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E2C05-A940-440A-8FEF-FB92680F6E0C}" type="datetimeFigureOut">
              <a:rPr lang="es-MX" smtClean="0"/>
              <a:t>12/04/2016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70D9-9846-4BB3-BE43-48D2C1905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329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1.png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png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.png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.png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.png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.png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15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1.png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17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1.png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1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3"/>
          <p:cNvSpPr>
            <a:spLocks noChangeArrowheads="1"/>
          </p:cNvSpPr>
          <p:nvPr/>
        </p:nvSpPr>
        <p:spPr bwMode="auto">
          <a:xfrm>
            <a:off x="762000" y="2924944"/>
            <a:ext cx="7467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92D050"/>
            </a:outerShd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s-MX" sz="4400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cs typeface="+mn-cs"/>
              </a:rPr>
              <a:t>Indicadores</a:t>
            </a:r>
            <a:endParaRPr lang="es-MX" sz="4400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3124200" y="1752600"/>
            <a:ext cx="2970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altLang="es-MX" sz="1600">
                <a:solidFill>
                  <a:schemeClr val="tx1"/>
                </a:solidFill>
                <a:latin typeface="Arial Narrow" pitchFamily="34" charset="0"/>
              </a:rPr>
              <a:t>R. Ayuntamiento de Monterrey N.L.</a:t>
            </a:r>
          </a:p>
          <a:p>
            <a:pPr algn="ctr" eaLnBrk="1" hangingPunct="1"/>
            <a:r>
              <a:rPr lang="es-MX" altLang="es-MX" sz="1600">
                <a:solidFill>
                  <a:schemeClr val="tx1"/>
                </a:solidFill>
                <a:latin typeface="Arial Narrow" pitchFamily="34" charset="0"/>
              </a:rPr>
              <a:t>Desarrollo Integral de la Familia </a:t>
            </a:r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6096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s-MX" altLang="es-MX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3092306" y="4581128"/>
            <a:ext cx="297119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es-E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MARZO</a:t>
            </a:r>
            <a:r>
              <a:rPr lang="es-E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2016</a:t>
            </a:r>
            <a:endParaRPr lang="es-ES" sz="4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pic>
        <p:nvPicPr>
          <p:cNvPr id="8" name="7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323" y="6525342"/>
            <a:ext cx="7926387" cy="2469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pic>
      <p:cxnSp>
        <p:nvCxnSpPr>
          <p:cNvPr id="9" name="AutoShape 5"/>
          <p:cNvCxnSpPr>
            <a:cxnSpLocks noChangeShapeType="1"/>
          </p:cNvCxnSpPr>
          <p:nvPr/>
        </p:nvCxnSpPr>
        <p:spPr bwMode="auto">
          <a:xfrm>
            <a:off x="611560" y="1136588"/>
            <a:ext cx="7912571" cy="0"/>
          </a:xfrm>
          <a:prstGeom prst="straightConnector1">
            <a:avLst/>
          </a:prstGeom>
          <a:noFill/>
          <a:ln w="28575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4 Conector recto"/>
          <p:cNvCxnSpPr>
            <a:cxnSpLocks noChangeShapeType="1"/>
          </p:cNvCxnSpPr>
          <p:nvPr/>
        </p:nvCxnSpPr>
        <p:spPr bwMode="auto">
          <a:xfrm flipV="1">
            <a:off x="304800" y="1268760"/>
            <a:ext cx="7924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2" name="11 Rectángulo"/>
          <p:cNvSpPr/>
          <p:nvPr/>
        </p:nvSpPr>
        <p:spPr>
          <a:xfrm>
            <a:off x="8579803" y="62745"/>
            <a:ext cx="32733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20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99" b="12784"/>
          <a:stretch/>
        </p:blipFill>
        <p:spPr bwMode="auto">
          <a:xfrm>
            <a:off x="813657" y="272036"/>
            <a:ext cx="2103310" cy="7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13 Imagen" descr="C:\Users\xochitl\Downloads\5218184610080-1446486434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40" y="62745"/>
            <a:ext cx="1029970" cy="1029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992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6096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s-MX" altLang="es-MX"/>
          </a:p>
        </p:txBody>
      </p:sp>
      <p:pic>
        <p:nvPicPr>
          <p:cNvPr id="8" name="7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323" y="6525342"/>
            <a:ext cx="7926387" cy="2469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pic>
      <p:cxnSp>
        <p:nvCxnSpPr>
          <p:cNvPr id="9" name="AutoShape 5"/>
          <p:cNvCxnSpPr>
            <a:cxnSpLocks noChangeShapeType="1"/>
          </p:cNvCxnSpPr>
          <p:nvPr/>
        </p:nvCxnSpPr>
        <p:spPr bwMode="auto">
          <a:xfrm>
            <a:off x="611560" y="1136588"/>
            <a:ext cx="7912571" cy="0"/>
          </a:xfrm>
          <a:prstGeom prst="straightConnector1">
            <a:avLst/>
          </a:prstGeom>
          <a:noFill/>
          <a:ln w="28575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4 Conector recto"/>
          <p:cNvCxnSpPr>
            <a:cxnSpLocks noChangeShapeType="1"/>
          </p:cNvCxnSpPr>
          <p:nvPr/>
        </p:nvCxnSpPr>
        <p:spPr bwMode="auto">
          <a:xfrm flipV="1">
            <a:off x="304800" y="1268760"/>
            <a:ext cx="7924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2" name="11 Rectángulo"/>
          <p:cNvSpPr/>
          <p:nvPr/>
        </p:nvSpPr>
        <p:spPr>
          <a:xfrm>
            <a:off x="8586214" y="62745"/>
            <a:ext cx="31451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20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99" b="12784"/>
          <a:stretch/>
        </p:blipFill>
        <p:spPr bwMode="auto">
          <a:xfrm>
            <a:off x="813657" y="272036"/>
            <a:ext cx="2103310" cy="7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13 Imagen" descr="C:\Users\xochitl\Downloads\5218184610080-1446486434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40" y="62745"/>
            <a:ext cx="1029970" cy="10299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24145"/>
              </p:ext>
            </p:extLst>
          </p:nvPr>
        </p:nvGraphicFramePr>
        <p:xfrm>
          <a:off x="419100" y="1916113"/>
          <a:ext cx="8467725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Hoja de cálculo" r:id="rId6" imgW="6486576" imgH="866747" progId="Excel.Sheet.8">
                  <p:embed/>
                </p:oleObj>
              </mc:Choice>
              <mc:Fallback>
                <p:oleObj name="Hoja de cálculo" r:id="rId6" imgW="6486576" imgH="86674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1916113"/>
                        <a:ext cx="8467725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933552"/>
              </p:ext>
            </p:extLst>
          </p:nvPr>
        </p:nvGraphicFramePr>
        <p:xfrm>
          <a:off x="268288" y="3284538"/>
          <a:ext cx="8450262" cy="233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Hoja de cálculo" r:id="rId8" imgW="8248751" imgH="2866910" progId="Excel.Sheet.8">
                  <p:embed/>
                </p:oleObj>
              </mc:Choice>
              <mc:Fallback>
                <p:oleObj name="Hoja de cálculo" r:id="rId8" imgW="8248751" imgH="286691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3284538"/>
                        <a:ext cx="8450262" cy="2338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107504" y="1136588"/>
            <a:ext cx="87932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92D050"/>
            </a:outerShd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s-MX" sz="2400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cs typeface="+mn-cs"/>
              </a:rPr>
              <a:t>Personas beneficiadas con programas DIF</a:t>
            </a:r>
            <a:endParaRPr lang="es-MX" sz="2400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206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6096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s-MX" altLang="es-MX"/>
          </a:p>
        </p:txBody>
      </p:sp>
      <p:pic>
        <p:nvPicPr>
          <p:cNvPr id="8" name="7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323" y="6525342"/>
            <a:ext cx="7926387" cy="2469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pic>
      <p:cxnSp>
        <p:nvCxnSpPr>
          <p:cNvPr id="9" name="AutoShape 5"/>
          <p:cNvCxnSpPr>
            <a:cxnSpLocks noChangeShapeType="1"/>
          </p:cNvCxnSpPr>
          <p:nvPr/>
        </p:nvCxnSpPr>
        <p:spPr bwMode="auto">
          <a:xfrm>
            <a:off x="611560" y="1136588"/>
            <a:ext cx="7912571" cy="0"/>
          </a:xfrm>
          <a:prstGeom prst="straightConnector1">
            <a:avLst/>
          </a:prstGeom>
          <a:noFill/>
          <a:ln w="28575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4 Conector recto"/>
          <p:cNvCxnSpPr>
            <a:cxnSpLocks noChangeShapeType="1"/>
          </p:cNvCxnSpPr>
          <p:nvPr/>
        </p:nvCxnSpPr>
        <p:spPr bwMode="auto">
          <a:xfrm flipV="1">
            <a:off x="304800" y="1268760"/>
            <a:ext cx="7924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2" name="11 Rectángulo"/>
          <p:cNvSpPr/>
          <p:nvPr/>
        </p:nvSpPr>
        <p:spPr>
          <a:xfrm>
            <a:off x="8586214" y="62745"/>
            <a:ext cx="31451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20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99" b="12784"/>
          <a:stretch/>
        </p:blipFill>
        <p:spPr bwMode="auto">
          <a:xfrm>
            <a:off x="813657" y="272036"/>
            <a:ext cx="2103310" cy="7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13 Imagen" descr="C:\Users\xochitl\Downloads\5218184610080-1446486434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40" y="62745"/>
            <a:ext cx="1029970" cy="10299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865355"/>
              </p:ext>
            </p:extLst>
          </p:nvPr>
        </p:nvGraphicFramePr>
        <p:xfrm>
          <a:off x="419100" y="2076450"/>
          <a:ext cx="8529638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Hoja de cálculo" r:id="rId6" imgW="6534049" imgH="885929" progId="Excel.Sheet.8">
                  <p:embed/>
                </p:oleObj>
              </mc:Choice>
              <mc:Fallback>
                <p:oleObj name="Hoja de cálculo" r:id="rId6" imgW="6534049" imgH="88592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2076450"/>
                        <a:ext cx="8529638" cy="118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685079"/>
              </p:ext>
            </p:extLst>
          </p:nvPr>
        </p:nvGraphicFramePr>
        <p:xfrm>
          <a:off x="268288" y="3284538"/>
          <a:ext cx="8453437" cy="233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Hoja de cálculo" r:id="rId8" imgW="8248751" imgH="2866910" progId="Excel.Sheet.8">
                  <p:embed/>
                </p:oleObj>
              </mc:Choice>
              <mc:Fallback>
                <p:oleObj name="Hoja de cálculo" r:id="rId8" imgW="8248751" imgH="286691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3284538"/>
                        <a:ext cx="8453437" cy="233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179512" y="1136588"/>
            <a:ext cx="87212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92D050"/>
            </a:outerShd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s-MX" sz="2400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cs typeface="+mn-cs"/>
              </a:rPr>
              <a:t>Niñas y niños beneficiados con programas DIF</a:t>
            </a:r>
            <a:endParaRPr lang="es-MX" sz="2400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088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6096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s-MX" altLang="es-MX"/>
          </a:p>
        </p:txBody>
      </p:sp>
      <p:pic>
        <p:nvPicPr>
          <p:cNvPr id="8" name="7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323" y="6525342"/>
            <a:ext cx="7926387" cy="2469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pic>
      <p:cxnSp>
        <p:nvCxnSpPr>
          <p:cNvPr id="9" name="AutoShape 5"/>
          <p:cNvCxnSpPr>
            <a:cxnSpLocks noChangeShapeType="1"/>
          </p:cNvCxnSpPr>
          <p:nvPr/>
        </p:nvCxnSpPr>
        <p:spPr bwMode="auto">
          <a:xfrm>
            <a:off x="611560" y="1136588"/>
            <a:ext cx="7912571" cy="0"/>
          </a:xfrm>
          <a:prstGeom prst="straightConnector1">
            <a:avLst/>
          </a:prstGeom>
          <a:noFill/>
          <a:ln w="28575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4 Conector recto"/>
          <p:cNvCxnSpPr>
            <a:cxnSpLocks noChangeShapeType="1"/>
          </p:cNvCxnSpPr>
          <p:nvPr/>
        </p:nvCxnSpPr>
        <p:spPr bwMode="auto">
          <a:xfrm flipV="1">
            <a:off x="304800" y="1268760"/>
            <a:ext cx="7924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2" name="11 Rectángulo"/>
          <p:cNvSpPr/>
          <p:nvPr/>
        </p:nvSpPr>
        <p:spPr>
          <a:xfrm>
            <a:off x="8586214" y="62745"/>
            <a:ext cx="31451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20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99" b="12784"/>
          <a:stretch/>
        </p:blipFill>
        <p:spPr bwMode="auto">
          <a:xfrm>
            <a:off x="813657" y="272036"/>
            <a:ext cx="2103310" cy="7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13 Imagen" descr="C:\Users\xochitl\Downloads\5218184610080-1446486434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40" y="62745"/>
            <a:ext cx="1029970" cy="10299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741243"/>
              </p:ext>
            </p:extLst>
          </p:nvPr>
        </p:nvGraphicFramePr>
        <p:xfrm>
          <a:off x="268288" y="3284538"/>
          <a:ext cx="8451850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Hoja de cálculo" r:id="rId6" imgW="8248751" imgH="2876637" progId="Excel.Sheet.8">
                  <p:embed/>
                </p:oleObj>
              </mc:Choice>
              <mc:Fallback>
                <p:oleObj name="Hoja de cálculo" r:id="rId6" imgW="8248751" imgH="287663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3284538"/>
                        <a:ext cx="8451850" cy="234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179512" y="1136588"/>
            <a:ext cx="87212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92D050"/>
            </a:outerShd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s-MX" sz="2400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Adolescentes y jóvenes beneficiados con programas DIF</a:t>
            </a:r>
            <a:endParaRPr lang="es-MX" sz="2400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855469"/>
              </p:ext>
            </p:extLst>
          </p:nvPr>
        </p:nvGraphicFramePr>
        <p:xfrm>
          <a:off x="320675" y="2060575"/>
          <a:ext cx="8529638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Hoja de cálculo" r:id="rId8" imgW="6534049" imgH="895386" progId="Excel.Sheet.8">
                  <p:embed/>
                </p:oleObj>
              </mc:Choice>
              <mc:Fallback>
                <p:oleObj name="Hoja de cálculo" r:id="rId8" imgW="6534049" imgH="895386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2060575"/>
                        <a:ext cx="8529638" cy="119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649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6096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s-MX" altLang="es-MX"/>
          </a:p>
        </p:txBody>
      </p:sp>
      <p:pic>
        <p:nvPicPr>
          <p:cNvPr id="8" name="7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323" y="6525342"/>
            <a:ext cx="7926387" cy="2469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pic>
      <p:cxnSp>
        <p:nvCxnSpPr>
          <p:cNvPr id="9" name="AutoShape 5"/>
          <p:cNvCxnSpPr>
            <a:cxnSpLocks noChangeShapeType="1"/>
          </p:cNvCxnSpPr>
          <p:nvPr/>
        </p:nvCxnSpPr>
        <p:spPr bwMode="auto">
          <a:xfrm>
            <a:off x="611560" y="1136588"/>
            <a:ext cx="7912571" cy="0"/>
          </a:xfrm>
          <a:prstGeom prst="straightConnector1">
            <a:avLst/>
          </a:prstGeom>
          <a:noFill/>
          <a:ln w="28575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4 Conector recto"/>
          <p:cNvCxnSpPr>
            <a:cxnSpLocks noChangeShapeType="1"/>
          </p:cNvCxnSpPr>
          <p:nvPr/>
        </p:nvCxnSpPr>
        <p:spPr bwMode="auto">
          <a:xfrm flipV="1">
            <a:off x="304800" y="1268760"/>
            <a:ext cx="7924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2" name="11 Rectángulo"/>
          <p:cNvSpPr/>
          <p:nvPr/>
        </p:nvSpPr>
        <p:spPr>
          <a:xfrm>
            <a:off x="8586214" y="62745"/>
            <a:ext cx="31451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20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99" b="12784"/>
          <a:stretch/>
        </p:blipFill>
        <p:spPr bwMode="auto">
          <a:xfrm>
            <a:off x="813657" y="272036"/>
            <a:ext cx="2103310" cy="7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13 Imagen" descr="C:\Users\xochitl\Downloads\5218184610080-1446486434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40" y="62745"/>
            <a:ext cx="1029970" cy="10299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711620"/>
              </p:ext>
            </p:extLst>
          </p:nvPr>
        </p:nvGraphicFramePr>
        <p:xfrm>
          <a:off x="268288" y="3284538"/>
          <a:ext cx="8453437" cy="233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Hoja de cálculo" r:id="rId6" imgW="8248751" imgH="2876637" progId="Excel.Sheet.8">
                  <p:embed/>
                </p:oleObj>
              </mc:Choice>
              <mc:Fallback>
                <p:oleObj name="Hoja de cálculo" r:id="rId6" imgW="8248751" imgH="287663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3284538"/>
                        <a:ext cx="8453437" cy="233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179512" y="1136588"/>
            <a:ext cx="87212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92D050"/>
            </a:outerShd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s-MX" sz="2400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Adultos beneficiados con programas DIF y PAASV</a:t>
            </a:r>
            <a:endParaRPr lang="es-MX" sz="2400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416854"/>
              </p:ext>
            </p:extLst>
          </p:nvPr>
        </p:nvGraphicFramePr>
        <p:xfrm>
          <a:off x="320675" y="2060575"/>
          <a:ext cx="8529638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Hoja de cálculo" r:id="rId8" imgW="6534049" imgH="895386" progId="Excel.Sheet.8">
                  <p:embed/>
                </p:oleObj>
              </mc:Choice>
              <mc:Fallback>
                <p:oleObj name="Hoja de cálculo" r:id="rId8" imgW="6534049" imgH="895386" progId="Excel.Sheet.8">
                  <p:embed/>
                  <p:pic>
                    <p:nvPicPr>
                      <p:cNvPr id="0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2060575"/>
                        <a:ext cx="8529638" cy="119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6227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6096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s-MX" altLang="es-MX"/>
          </a:p>
        </p:txBody>
      </p:sp>
      <p:pic>
        <p:nvPicPr>
          <p:cNvPr id="8" name="7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323" y="6525342"/>
            <a:ext cx="7926387" cy="2469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pic>
      <p:cxnSp>
        <p:nvCxnSpPr>
          <p:cNvPr id="9" name="AutoShape 5"/>
          <p:cNvCxnSpPr>
            <a:cxnSpLocks noChangeShapeType="1"/>
          </p:cNvCxnSpPr>
          <p:nvPr/>
        </p:nvCxnSpPr>
        <p:spPr bwMode="auto">
          <a:xfrm>
            <a:off x="611560" y="1136588"/>
            <a:ext cx="7912571" cy="0"/>
          </a:xfrm>
          <a:prstGeom prst="straightConnector1">
            <a:avLst/>
          </a:prstGeom>
          <a:noFill/>
          <a:ln w="28575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4 Conector recto"/>
          <p:cNvCxnSpPr>
            <a:cxnSpLocks noChangeShapeType="1"/>
          </p:cNvCxnSpPr>
          <p:nvPr/>
        </p:nvCxnSpPr>
        <p:spPr bwMode="auto">
          <a:xfrm flipV="1">
            <a:off x="304800" y="1268760"/>
            <a:ext cx="7924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2" name="11 Rectángulo"/>
          <p:cNvSpPr/>
          <p:nvPr/>
        </p:nvSpPr>
        <p:spPr>
          <a:xfrm>
            <a:off x="8586214" y="62745"/>
            <a:ext cx="31451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20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99" b="12784"/>
          <a:stretch/>
        </p:blipFill>
        <p:spPr bwMode="auto">
          <a:xfrm>
            <a:off x="813657" y="272036"/>
            <a:ext cx="2103310" cy="7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13 Imagen" descr="C:\Users\xochitl\Downloads\5218184610080-1446486434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40" y="62745"/>
            <a:ext cx="1029970" cy="10299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211447"/>
              </p:ext>
            </p:extLst>
          </p:nvPr>
        </p:nvGraphicFramePr>
        <p:xfrm>
          <a:off x="268288" y="3284538"/>
          <a:ext cx="8453437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Hoja de cálculo" r:id="rId6" imgW="8248751" imgH="2876637" progId="Excel.Sheet.8">
                  <p:embed/>
                </p:oleObj>
              </mc:Choice>
              <mc:Fallback>
                <p:oleObj name="Hoja de cálculo" r:id="rId6" imgW="8248751" imgH="287663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3284538"/>
                        <a:ext cx="8453437" cy="234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179512" y="1136588"/>
            <a:ext cx="87212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92D050"/>
            </a:outerShd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s-MX" sz="2400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Adultos mayores beneficiados en programas DIF</a:t>
            </a:r>
            <a:endParaRPr lang="es-MX" sz="2400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955828"/>
              </p:ext>
            </p:extLst>
          </p:nvPr>
        </p:nvGraphicFramePr>
        <p:xfrm>
          <a:off x="320675" y="2060575"/>
          <a:ext cx="8529638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Hoja de cálculo" r:id="rId8" imgW="6534049" imgH="895386" progId="Excel.Sheet.8">
                  <p:embed/>
                </p:oleObj>
              </mc:Choice>
              <mc:Fallback>
                <p:oleObj name="Hoja de cálculo" r:id="rId8" imgW="6534049" imgH="895386" progId="Excel.Sheet.8">
                  <p:embed/>
                  <p:pic>
                    <p:nvPicPr>
                      <p:cNvPr id="0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2060575"/>
                        <a:ext cx="8529638" cy="119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8555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6096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s-MX" altLang="es-MX"/>
          </a:p>
        </p:txBody>
      </p:sp>
      <p:pic>
        <p:nvPicPr>
          <p:cNvPr id="8" name="7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323" y="6525342"/>
            <a:ext cx="7926387" cy="2469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pic>
      <p:cxnSp>
        <p:nvCxnSpPr>
          <p:cNvPr id="9" name="AutoShape 5"/>
          <p:cNvCxnSpPr>
            <a:cxnSpLocks noChangeShapeType="1"/>
          </p:cNvCxnSpPr>
          <p:nvPr/>
        </p:nvCxnSpPr>
        <p:spPr bwMode="auto">
          <a:xfrm>
            <a:off x="611560" y="1136588"/>
            <a:ext cx="7912571" cy="0"/>
          </a:xfrm>
          <a:prstGeom prst="straightConnector1">
            <a:avLst/>
          </a:prstGeom>
          <a:noFill/>
          <a:ln w="28575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4 Conector recto"/>
          <p:cNvCxnSpPr>
            <a:cxnSpLocks noChangeShapeType="1"/>
          </p:cNvCxnSpPr>
          <p:nvPr/>
        </p:nvCxnSpPr>
        <p:spPr bwMode="auto">
          <a:xfrm flipV="1">
            <a:off x="304800" y="1268760"/>
            <a:ext cx="7924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2" name="11 Rectángulo"/>
          <p:cNvSpPr/>
          <p:nvPr/>
        </p:nvSpPr>
        <p:spPr>
          <a:xfrm>
            <a:off x="8586214" y="62745"/>
            <a:ext cx="31451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20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99" b="12784"/>
          <a:stretch/>
        </p:blipFill>
        <p:spPr bwMode="auto">
          <a:xfrm>
            <a:off x="813657" y="272036"/>
            <a:ext cx="2103310" cy="7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13 Imagen" descr="C:\Users\xochitl\Downloads\5218184610080-1446486434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40" y="62745"/>
            <a:ext cx="1029970" cy="10299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30813"/>
              </p:ext>
            </p:extLst>
          </p:nvPr>
        </p:nvGraphicFramePr>
        <p:xfrm>
          <a:off x="268288" y="3284538"/>
          <a:ext cx="8453437" cy="233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Hoja de cálculo" r:id="rId6" imgW="8248751" imgH="2866910" progId="Excel.Sheet.8">
                  <p:embed/>
                </p:oleObj>
              </mc:Choice>
              <mc:Fallback>
                <p:oleObj name="Hoja de cálculo" r:id="rId6" imgW="8248751" imgH="286691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3284538"/>
                        <a:ext cx="8453437" cy="233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179512" y="1136588"/>
            <a:ext cx="87212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92D050"/>
            </a:outerShd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s-MX" sz="2400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Personas beneficiadas en el área de Atención a Personas con Discapacidad</a:t>
            </a:r>
            <a:endParaRPr lang="es-MX" sz="2400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565185"/>
              </p:ext>
            </p:extLst>
          </p:nvPr>
        </p:nvGraphicFramePr>
        <p:xfrm>
          <a:off x="307181" y="2060848"/>
          <a:ext cx="8529638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Hoja de cálculo" r:id="rId8" imgW="6534049" imgH="885929" progId="Excel.Sheet.8">
                  <p:embed/>
                </p:oleObj>
              </mc:Choice>
              <mc:Fallback>
                <p:oleObj name="Hoja de cálculo" r:id="rId8" imgW="6534049" imgH="885929" progId="Excel.Sheet.8">
                  <p:embed/>
                  <p:pic>
                    <p:nvPicPr>
                      <p:cNvPr id="0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" y="2060848"/>
                        <a:ext cx="8529638" cy="118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890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6096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s-MX" altLang="es-MX"/>
          </a:p>
        </p:txBody>
      </p:sp>
      <p:pic>
        <p:nvPicPr>
          <p:cNvPr id="8" name="7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323" y="6525342"/>
            <a:ext cx="7926387" cy="2469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pic>
      <p:cxnSp>
        <p:nvCxnSpPr>
          <p:cNvPr id="9" name="AutoShape 5"/>
          <p:cNvCxnSpPr>
            <a:cxnSpLocks noChangeShapeType="1"/>
          </p:cNvCxnSpPr>
          <p:nvPr/>
        </p:nvCxnSpPr>
        <p:spPr bwMode="auto">
          <a:xfrm>
            <a:off x="611560" y="1136588"/>
            <a:ext cx="7912571" cy="0"/>
          </a:xfrm>
          <a:prstGeom prst="straightConnector1">
            <a:avLst/>
          </a:prstGeom>
          <a:noFill/>
          <a:ln w="28575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4 Conector recto"/>
          <p:cNvCxnSpPr>
            <a:cxnSpLocks noChangeShapeType="1"/>
          </p:cNvCxnSpPr>
          <p:nvPr/>
        </p:nvCxnSpPr>
        <p:spPr bwMode="auto">
          <a:xfrm flipV="1">
            <a:off x="304800" y="1268760"/>
            <a:ext cx="7924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2" name="11 Rectángulo"/>
          <p:cNvSpPr/>
          <p:nvPr/>
        </p:nvSpPr>
        <p:spPr>
          <a:xfrm>
            <a:off x="8586214" y="62745"/>
            <a:ext cx="31451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20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99" b="12784"/>
          <a:stretch/>
        </p:blipFill>
        <p:spPr bwMode="auto">
          <a:xfrm>
            <a:off x="813657" y="272036"/>
            <a:ext cx="2103310" cy="7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13 Imagen" descr="C:\Users\xochitl\Downloads\5218184610080-1446486434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40" y="62745"/>
            <a:ext cx="1029970" cy="10299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147264"/>
              </p:ext>
            </p:extLst>
          </p:nvPr>
        </p:nvGraphicFramePr>
        <p:xfrm>
          <a:off x="268288" y="3284538"/>
          <a:ext cx="8453437" cy="234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Hoja de cálculo" r:id="rId6" imgW="8248751" imgH="2876637" progId="Excel.Sheet.8">
                  <p:embed/>
                </p:oleObj>
              </mc:Choice>
              <mc:Fallback>
                <p:oleObj name="Hoja de cálculo" r:id="rId6" imgW="8248751" imgH="287663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3284538"/>
                        <a:ext cx="8453437" cy="2344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179512" y="1136588"/>
            <a:ext cx="87212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92D050"/>
            </a:outerShd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s-MX" sz="2400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Servicios proporcionados en DIF</a:t>
            </a:r>
            <a:endParaRPr lang="es-MX" sz="2400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070857"/>
              </p:ext>
            </p:extLst>
          </p:nvPr>
        </p:nvGraphicFramePr>
        <p:xfrm>
          <a:off x="303213" y="2060575"/>
          <a:ext cx="862965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Hoja de cálculo" r:id="rId8" imgW="6610384" imgH="895386" progId="Excel.Sheet.8">
                  <p:embed/>
                </p:oleObj>
              </mc:Choice>
              <mc:Fallback>
                <p:oleObj name="Hoja de cálculo" r:id="rId8" imgW="6610384" imgH="895386" progId="Excel.Sheet.8">
                  <p:embed/>
                  <p:pic>
                    <p:nvPicPr>
                      <p:cNvPr id="0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3" y="2060575"/>
                        <a:ext cx="8629650" cy="119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9645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6096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s-MX" altLang="es-MX"/>
          </a:p>
        </p:txBody>
      </p:sp>
      <p:pic>
        <p:nvPicPr>
          <p:cNvPr id="8" name="7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323" y="6525342"/>
            <a:ext cx="7926387" cy="2469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pic>
      <p:cxnSp>
        <p:nvCxnSpPr>
          <p:cNvPr id="9" name="AutoShape 5"/>
          <p:cNvCxnSpPr>
            <a:cxnSpLocks noChangeShapeType="1"/>
          </p:cNvCxnSpPr>
          <p:nvPr/>
        </p:nvCxnSpPr>
        <p:spPr bwMode="auto">
          <a:xfrm>
            <a:off x="611560" y="1136588"/>
            <a:ext cx="7912571" cy="0"/>
          </a:xfrm>
          <a:prstGeom prst="straightConnector1">
            <a:avLst/>
          </a:prstGeom>
          <a:noFill/>
          <a:ln w="28575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4 Conector recto"/>
          <p:cNvCxnSpPr>
            <a:cxnSpLocks noChangeShapeType="1"/>
          </p:cNvCxnSpPr>
          <p:nvPr/>
        </p:nvCxnSpPr>
        <p:spPr bwMode="auto">
          <a:xfrm flipV="1">
            <a:off x="304800" y="1268760"/>
            <a:ext cx="7924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2" name="11 Rectángulo"/>
          <p:cNvSpPr/>
          <p:nvPr/>
        </p:nvSpPr>
        <p:spPr>
          <a:xfrm>
            <a:off x="8586214" y="62745"/>
            <a:ext cx="31451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20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99" b="12784"/>
          <a:stretch/>
        </p:blipFill>
        <p:spPr bwMode="auto">
          <a:xfrm>
            <a:off x="813657" y="272036"/>
            <a:ext cx="2103310" cy="7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13 Imagen" descr="C:\Users\xochitl\Downloads\5218184610080-1446486434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40" y="62745"/>
            <a:ext cx="1029970" cy="10299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736909"/>
              </p:ext>
            </p:extLst>
          </p:nvPr>
        </p:nvGraphicFramePr>
        <p:xfrm>
          <a:off x="268288" y="3284538"/>
          <a:ext cx="8453437" cy="234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Hoja de cálculo" r:id="rId6" imgW="8248751" imgH="2876637" progId="Excel.Sheet.8">
                  <p:embed/>
                </p:oleObj>
              </mc:Choice>
              <mc:Fallback>
                <p:oleObj name="Hoja de cálculo" r:id="rId6" imgW="8248751" imgH="287663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3284538"/>
                        <a:ext cx="8453437" cy="2344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179512" y="1136588"/>
            <a:ext cx="87212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92D050"/>
            </a:outerShd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s-MX" sz="2400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Nutrición</a:t>
            </a:r>
          </a:p>
          <a:p>
            <a:pPr algn="ctr">
              <a:defRPr/>
            </a:pPr>
            <a:r>
              <a:rPr lang="es-MX" sz="2400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Raciones alimenticias entregadas</a:t>
            </a:r>
            <a:endParaRPr lang="es-MX" sz="2400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16679"/>
              </p:ext>
            </p:extLst>
          </p:nvPr>
        </p:nvGraphicFramePr>
        <p:xfrm>
          <a:off x="320675" y="2060575"/>
          <a:ext cx="8529638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Hoja de cálculo" r:id="rId8" imgW="6534049" imgH="895386" progId="Excel.Sheet.8">
                  <p:embed/>
                </p:oleObj>
              </mc:Choice>
              <mc:Fallback>
                <p:oleObj name="Hoja de cálculo" r:id="rId8" imgW="6534049" imgH="895386" progId="Excel.Sheet.8">
                  <p:embed/>
                  <p:pic>
                    <p:nvPicPr>
                      <p:cNvPr id="0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2060575"/>
                        <a:ext cx="8529638" cy="119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2437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75</Words>
  <Application>Microsoft Office PowerPoint</Application>
  <PresentationFormat>Presentación en pantalla (4:3)</PresentationFormat>
  <Paragraphs>22</Paragraphs>
  <Slides>9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Arial Narrow</vt:lpstr>
      <vt:lpstr>Calibri</vt:lpstr>
      <vt:lpstr>Tema de Office</vt:lpstr>
      <vt:lpstr>Hoja de cálculo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Perla I. Carlos Urdiales</dc:creator>
  <cp:lastModifiedBy>Carla E. Nazar de Alva</cp:lastModifiedBy>
  <cp:revision>13</cp:revision>
  <dcterms:created xsi:type="dcterms:W3CDTF">2016-02-24T23:02:25Z</dcterms:created>
  <dcterms:modified xsi:type="dcterms:W3CDTF">2016-04-12T15:58:31Z</dcterms:modified>
</cp:coreProperties>
</file>